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62" r:id="rId2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C1D9-04C8-418F-A241-0C829B73900C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DBFF-5B98-4FDA-AD7D-FAF355C8975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489320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C1D9-04C8-418F-A241-0C829B73900C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DBFF-5B98-4FDA-AD7D-FAF355C8975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50171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C1D9-04C8-418F-A241-0C829B73900C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DBFF-5B98-4FDA-AD7D-FAF355C8975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941379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C1D9-04C8-418F-A241-0C829B73900C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DBFF-5B98-4FDA-AD7D-FAF355C8975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0476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C1D9-04C8-418F-A241-0C829B73900C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DBFF-5B98-4FDA-AD7D-FAF355C8975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86448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C1D9-04C8-418F-A241-0C829B73900C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DBFF-5B98-4FDA-AD7D-FAF355C8975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575419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C1D9-04C8-418F-A241-0C829B73900C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DBFF-5B98-4FDA-AD7D-FAF355C8975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911123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C1D9-04C8-418F-A241-0C829B73900C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DBFF-5B98-4FDA-AD7D-FAF355C8975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495816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C1D9-04C8-418F-A241-0C829B73900C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DBFF-5B98-4FDA-AD7D-FAF355C8975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597671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C1D9-04C8-418F-A241-0C829B73900C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DBFF-5B98-4FDA-AD7D-FAF355C8975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422746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C1D9-04C8-418F-A241-0C829B73900C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DBFF-5B98-4FDA-AD7D-FAF355C8975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653112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CC1D9-04C8-418F-A241-0C829B73900C}" type="datetimeFigureOut">
              <a:rPr lang="pl-PL" smtClean="0"/>
              <a:pPr/>
              <a:t>2014-03-31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BDBFF-5B98-4FDA-AD7D-FAF355C8975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914895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Natalia\Desktop\labib\natalia\bolt_m.mp4" TargetMode="Externa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Natalia\Desktop\labib\natalia\szczuka_hd.mp4" TargetMode="Externa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odzedobiblioteki.pl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youtube.com/watch?v=EfT1pY0-ux8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C:\Users\Paulina\Desktop\tło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8"/>
            <a:ext cx="9144000" cy="68625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latin typeface="Corbel" pitchFamily="34" charset="0"/>
              </a:rPr>
              <a:t>SPONSORING</a:t>
            </a:r>
            <a:r>
              <a:rPr lang="pl-PL" dirty="0" smtClean="0"/>
              <a:t> W BIBLIOTECE –</a:t>
            </a:r>
            <a:br>
              <a:rPr lang="pl-PL" dirty="0" smtClean="0"/>
            </a:br>
            <a:r>
              <a:rPr lang="pl-PL" dirty="0" smtClean="0"/>
              <a:t>Z CZYM TO SIĘ JE?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>
                <a:latin typeface="Corbel" pitchFamily="34" charset="0"/>
              </a:rPr>
              <a:t>Natalia Gromow</a:t>
            </a:r>
          </a:p>
          <a:p>
            <a:r>
              <a:rPr lang="pl-PL" dirty="0" smtClean="0">
                <a:latin typeface="Corbel" pitchFamily="34" charset="0"/>
              </a:rPr>
              <a:t>Natalia </a:t>
            </a:r>
            <a:r>
              <a:rPr lang="pl-PL" dirty="0" err="1" smtClean="0">
                <a:latin typeface="Corbel" pitchFamily="34" charset="0"/>
              </a:rPr>
              <a:t>Hładyk</a:t>
            </a:r>
            <a:endParaRPr lang="pl-PL" dirty="0">
              <a:latin typeface="Corbe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059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8" name="Picture 4" descr="C:\Users\Paulina\Desktop\tł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19"/>
            <a:ext cx="9144000" cy="68625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882492" y="928670"/>
            <a:ext cx="58326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>
                <a:latin typeface="Corbel" panose="020B0503020204020204" pitchFamily="34" charset="0"/>
              </a:rPr>
              <a:t>CO KULTURA MOŻE DAĆ BIZNESOWI?</a:t>
            </a:r>
            <a:endParaRPr lang="pl-PL" sz="3600" b="1" dirty="0">
              <a:latin typeface="Corbel" panose="020B0503020204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951596" y="2549041"/>
            <a:ext cx="748883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2400" dirty="0" smtClean="0"/>
              <a:t> n</a:t>
            </a:r>
            <a:r>
              <a:rPr lang="en-US" sz="2400" dirty="0" smtClean="0"/>
              <a:t>owe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kreatywne</a:t>
            </a:r>
            <a:r>
              <a:rPr lang="en-US" sz="2400" dirty="0" smtClean="0"/>
              <a:t> </a:t>
            </a:r>
            <a:r>
              <a:rPr lang="en-US" sz="2400" dirty="0" err="1" smtClean="0"/>
              <a:t>formy</a:t>
            </a:r>
            <a:r>
              <a:rPr lang="en-US" sz="2400" dirty="0" smtClean="0"/>
              <a:t> </a:t>
            </a:r>
            <a:r>
              <a:rPr lang="en-US" sz="2400" dirty="0" err="1" smtClean="0"/>
              <a:t>promocji</a:t>
            </a:r>
            <a:r>
              <a:rPr lang="en-US" sz="24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 m</a:t>
            </a:r>
            <a:r>
              <a:rPr lang="en-US" sz="2400" dirty="0" smtClean="0"/>
              <a:t>ożliwość </a:t>
            </a:r>
            <a:r>
              <a:rPr lang="en-US" sz="2400" dirty="0" err="1" smtClean="0"/>
              <a:t>zdobycia</a:t>
            </a:r>
            <a:r>
              <a:rPr lang="en-US" sz="2400" dirty="0" smtClean="0"/>
              <a:t> nowych </a:t>
            </a:r>
            <a:r>
              <a:rPr lang="en-US" sz="2400" dirty="0" err="1" smtClean="0"/>
              <a:t>doświadczeń</a:t>
            </a:r>
            <a:r>
              <a:rPr lang="en-US" sz="2400" dirty="0" smtClean="0"/>
              <a:t> zawodowych – </a:t>
            </a:r>
            <a:r>
              <a:rPr lang="en-US" sz="2400" dirty="0" err="1" smtClean="0"/>
              <a:t>pobudzanie</a:t>
            </a:r>
            <a:r>
              <a:rPr lang="en-US" sz="2400" dirty="0" smtClean="0"/>
              <a:t> </a:t>
            </a:r>
            <a:r>
              <a:rPr lang="en-US" sz="2400" dirty="0" err="1" smtClean="0"/>
              <a:t>kreatywności</a:t>
            </a:r>
            <a:r>
              <a:rPr lang="en-US" sz="2400" dirty="0" smtClean="0"/>
              <a:t> </a:t>
            </a:r>
            <a:r>
              <a:rPr lang="en-US" sz="2400" dirty="0" err="1" smtClean="0"/>
              <a:t>pracowników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 k</a:t>
            </a:r>
            <a:r>
              <a:rPr lang="en-US" sz="2400" dirty="0" err="1" smtClean="0"/>
              <a:t>orzystanie</a:t>
            </a:r>
            <a:r>
              <a:rPr lang="en-US" sz="2400" dirty="0" smtClean="0"/>
              <a:t> z marki </a:t>
            </a:r>
            <a:r>
              <a:rPr lang="en-US" sz="2400" dirty="0" err="1" smtClean="0"/>
              <a:t>instytucji</a:t>
            </a:r>
            <a:r>
              <a:rPr lang="en-US" sz="2400" dirty="0" smtClean="0"/>
              <a:t> kultury</a:t>
            </a:r>
            <a:endParaRPr lang="pl-PL" sz="2400" dirty="0" smtClean="0"/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 n</a:t>
            </a:r>
            <a:r>
              <a:rPr lang="en-US" sz="2400" dirty="0" smtClean="0"/>
              <a:t>owe </a:t>
            </a:r>
            <a:r>
              <a:rPr lang="en-US" sz="2400" dirty="0" err="1" smtClean="0"/>
              <a:t>podejście</a:t>
            </a:r>
            <a:r>
              <a:rPr lang="en-US" sz="2400" dirty="0" smtClean="0"/>
              <a:t> do </a:t>
            </a:r>
            <a:r>
              <a:rPr lang="en-US" sz="2400" dirty="0" err="1" smtClean="0"/>
              <a:t>budowania</a:t>
            </a:r>
            <a:r>
              <a:rPr lang="en-US" sz="2400" dirty="0" smtClean="0"/>
              <a:t> </a:t>
            </a:r>
            <a:r>
              <a:rPr lang="en-US" sz="2400" dirty="0" err="1" smtClean="0"/>
              <a:t>wizerunku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 m</a:t>
            </a:r>
            <a:r>
              <a:rPr lang="en-US" sz="2400" dirty="0" smtClean="0"/>
              <a:t>ożliwość </a:t>
            </a:r>
            <a:r>
              <a:rPr lang="en-US" sz="2400" dirty="0" err="1" smtClean="0"/>
              <a:t>pozytywnego</a:t>
            </a:r>
            <a:r>
              <a:rPr lang="en-US" sz="2400" dirty="0" smtClean="0"/>
              <a:t> </a:t>
            </a:r>
            <a:r>
              <a:rPr lang="en-US" sz="2400" dirty="0" err="1" smtClean="0"/>
              <a:t>wpływu</a:t>
            </a:r>
            <a:r>
              <a:rPr lang="en-US" sz="2400" dirty="0" smtClean="0"/>
              <a:t> na </a:t>
            </a:r>
            <a:r>
              <a:rPr lang="en-US" sz="2400" dirty="0" err="1" smtClean="0"/>
              <a:t>rozwój</a:t>
            </a:r>
            <a:r>
              <a:rPr lang="en-US" sz="2400" dirty="0" smtClean="0"/>
              <a:t> </a:t>
            </a:r>
            <a:r>
              <a:rPr lang="en-US" sz="2400" dirty="0" err="1" smtClean="0"/>
              <a:t>lokalnych</a:t>
            </a:r>
            <a:r>
              <a:rPr lang="en-US" sz="2400" dirty="0" smtClean="0"/>
              <a:t> </a:t>
            </a:r>
            <a:r>
              <a:rPr lang="en-US" sz="2400" dirty="0" err="1" smtClean="0"/>
              <a:t>społeczności</a:t>
            </a:r>
            <a:endParaRPr lang="en-US" sz="2400" dirty="0" smtClean="0"/>
          </a:p>
          <a:p>
            <a:endParaRPr lang="pl-PL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159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8" name="Picture 4" descr="C:\Users\Paulina\Desktop\tł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19"/>
            <a:ext cx="9144000" cy="68625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827584" y="1268760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err="1" smtClean="0">
                <a:latin typeface="Corbel" panose="020B0503020204020204" pitchFamily="34" charset="0"/>
              </a:rPr>
              <a:t>ĆWICZENIE</a:t>
            </a:r>
            <a:r>
              <a:rPr lang="pl-PL" sz="3600" b="1" dirty="0" err="1" smtClean="0">
                <a:latin typeface="Corbel" panose="020B0503020204020204" pitchFamily="34" charset="0"/>
                <a:sym typeface="Wingdings" pitchFamily="2" charset="2"/>
              </a:rPr>
              <a:t></a:t>
            </a:r>
            <a:endParaRPr lang="pl-PL" sz="3600" b="1" dirty="0">
              <a:latin typeface="Corbel" panose="020B0503020204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951596" y="2549041"/>
            <a:ext cx="748883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latin typeface="Corbel" pitchFamily="34" charset="0"/>
              </a:rPr>
              <a:t>Cel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ćwiczenia</a:t>
            </a:r>
            <a:r>
              <a:rPr lang="pl-PL" sz="2200" dirty="0" smtClean="0">
                <a:latin typeface="Corbel" pitchFamily="34" charset="0"/>
              </a:rPr>
              <a:t>: </a:t>
            </a:r>
            <a:r>
              <a:rPr lang="pl-PL" sz="2200" b="1" u="sng" dirty="0" smtClean="0">
                <a:latin typeface="Corbel" pitchFamily="34" charset="0"/>
              </a:rPr>
              <a:t>Zdiagnozuj swojego sponsora i wymień korzyści jakie uzyska sponsor wspierając Twoje działania</a:t>
            </a:r>
          </a:p>
          <a:p>
            <a:endParaRPr lang="pl-PL" sz="2200" dirty="0" smtClean="0">
              <a:latin typeface="Corbel" pitchFamily="34" charset="0"/>
            </a:endParaRPr>
          </a:p>
          <a:p>
            <a:r>
              <a:rPr lang="en-US" sz="2200" b="1" dirty="0" err="1" smtClean="0">
                <a:latin typeface="Corbel" pitchFamily="34" charset="0"/>
              </a:rPr>
              <a:t>Pytania</a:t>
            </a:r>
            <a:r>
              <a:rPr lang="en-US" sz="2200" b="1" dirty="0" smtClean="0">
                <a:latin typeface="Corbel" pitchFamily="34" charset="0"/>
              </a:rPr>
              <a:t> </a:t>
            </a:r>
            <a:r>
              <a:rPr lang="en-US" sz="2200" b="1" dirty="0" err="1" smtClean="0">
                <a:latin typeface="Corbel" pitchFamily="34" charset="0"/>
              </a:rPr>
              <a:t>pomocnicze</a:t>
            </a:r>
            <a:r>
              <a:rPr lang="en-US" sz="2200" b="1" dirty="0" smtClean="0">
                <a:latin typeface="Corbel" pitchFamily="34" charset="0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pl-PL" sz="2200" dirty="0" smtClean="0">
                <a:latin typeface="Corbel" pitchFamily="34" charset="0"/>
              </a:rPr>
              <a:t> Ja</a:t>
            </a:r>
            <a:r>
              <a:rPr lang="en-US" sz="2200" dirty="0" err="1" smtClean="0">
                <a:latin typeface="Corbel" pitchFamily="34" charset="0"/>
              </a:rPr>
              <a:t>ki</a:t>
            </a:r>
            <a:r>
              <a:rPr lang="en-US" sz="2200" dirty="0" smtClean="0">
                <a:latin typeface="Corbel" pitchFamily="34" charset="0"/>
              </a:rPr>
              <a:t> jest </a:t>
            </a:r>
            <a:r>
              <a:rPr lang="en-US" sz="2200" dirty="0" err="1" smtClean="0">
                <a:latin typeface="Corbel" pitchFamily="34" charset="0"/>
              </a:rPr>
              <a:t>obszar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działania</a:t>
            </a:r>
            <a:r>
              <a:rPr lang="en-US" sz="2200" dirty="0" smtClean="0">
                <a:latin typeface="Corbel" pitchFamily="34" charset="0"/>
              </a:rPr>
              <a:t> sponsora?</a:t>
            </a:r>
          </a:p>
          <a:p>
            <a:pPr>
              <a:buFont typeface="Arial" pitchFamily="34" charset="0"/>
              <a:buChar char="•"/>
            </a:pPr>
            <a:r>
              <a:rPr lang="pl-PL" sz="2200" dirty="0" smtClean="0">
                <a:latin typeface="Corbel" pitchFamily="34" charset="0"/>
              </a:rPr>
              <a:t> C</a:t>
            </a:r>
            <a:r>
              <a:rPr lang="en-US" sz="2200" dirty="0" err="1" smtClean="0">
                <a:latin typeface="Corbel" pitchFamily="34" charset="0"/>
              </a:rPr>
              <a:t>zy</a:t>
            </a:r>
            <a:r>
              <a:rPr lang="en-US" sz="2200" dirty="0" smtClean="0">
                <a:latin typeface="Corbel" pitchFamily="34" charset="0"/>
              </a:rPr>
              <a:t> ma </a:t>
            </a:r>
            <a:r>
              <a:rPr lang="en-US" sz="2200" dirty="0" err="1" smtClean="0">
                <a:latin typeface="Corbel" pitchFamily="34" charset="0"/>
              </a:rPr>
              <a:t>jasno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określoną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strategię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sponsoringową</a:t>
            </a:r>
            <a:r>
              <a:rPr lang="en-US" sz="2200" dirty="0" smtClean="0">
                <a:latin typeface="Corbel" pitchFamily="34" charset="0"/>
              </a:rPr>
              <a:t>?</a:t>
            </a:r>
          </a:p>
          <a:p>
            <a:pPr>
              <a:buFont typeface="Arial" pitchFamily="34" charset="0"/>
              <a:buChar char="•"/>
            </a:pPr>
            <a:r>
              <a:rPr lang="pl-PL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Czy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znajdziemy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wspólny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cel</a:t>
            </a:r>
            <a:r>
              <a:rPr lang="en-US" sz="2200" dirty="0" smtClean="0">
                <a:latin typeface="Corbel" pitchFamily="34" charset="0"/>
              </a:rPr>
              <a:t>?</a:t>
            </a:r>
          </a:p>
          <a:p>
            <a:pPr>
              <a:buFont typeface="Arial" pitchFamily="34" charset="0"/>
              <a:buChar char="•"/>
            </a:pPr>
            <a:r>
              <a:rPr lang="pl-PL" sz="2200" dirty="0" smtClean="0">
                <a:latin typeface="Corbel" pitchFamily="34" charset="0"/>
              </a:rPr>
              <a:t> </a:t>
            </a:r>
            <a:r>
              <a:rPr lang="en-US" sz="2200" dirty="0" smtClean="0">
                <a:latin typeface="Corbel" pitchFamily="34" charset="0"/>
              </a:rPr>
              <a:t>Co </a:t>
            </a:r>
            <a:r>
              <a:rPr lang="en-US" sz="2200" dirty="0" err="1" smtClean="0">
                <a:latin typeface="Corbel" pitchFamily="34" charset="0"/>
              </a:rPr>
              <a:t>atrakcyjnego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możemy</a:t>
            </a:r>
            <a:r>
              <a:rPr lang="en-US" sz="2200" dirty="0" smtClean="0">
                <a:latin typeface="Corbel" pitchFamily="34" charset="0"/>
              </a:rPr>
              <a:t> mu </a:t>
            </a:r>
            <a:r>
              <a:rPr lang="en-US" sz="2200" dirty="0" err="1" smtClean="0">
                <a:latin typeface="Corbel" pitchFamily="34" charset="0"/>
              </a:rPr>
              <a:t>zproponować</a:t>
            </a:r>
            <a:r>
              <a:rPr lang="en-US" sz="2200" dirty="0" smtClean="0">
                <a:latin typeface="Corbel" pitchFamily="34" charset="0"/>
              </a:rPr>
              <a:t>?</a:t>
            </a:r>
          </a:p>
          <a:p>
            <a:endParaRPr lang="pl-PL" sz="2200" dirty="0" smtClean="0">
              <a:latin typeface="Corbel" pitchFamily="34" charset="0"/>
            </a:endParaRPr>
          </a:p>
          <a:p>
            <a:endParaRPr lang="pl-PL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159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8" name="Picture 4" descr="C:\Users\Paulina\Desktop\tł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19"/>
            <a:ext cx="9144000" cy="68625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827584" y="568091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>
                <a:latin typeface="Corbel" panose="020B0503020204020204" pitchFamily="34" charset="0"/>
              </a:rPr>
              <a:t>CZEGO CHCE SPONSOR?</a:t>
            </a:r>
            <a:endParaRPr lang="pl-PL" sz="3600" b="1" dirty="0">
              <a:latin typeface="Corbel" panose="020B0503020204020204" pitchFamily="34" charset="0"/>
            </a:endParaRPr>
          </a:p>
        </p:txBody>
      </p:sp>
      <p:pic>
        <p:nvPicPr>
          <p:cNvPr id="8" name="bolt_m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071538" y="1357298"/>
            <a:ext cx="5738842" cy="43041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7159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8" name="Picture 4" descr="C:\Users\Paulina\Desktop\tł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19"/>
            <a:ext cx="9144000" cy="68625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827584" y="1268760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>
                <a:latin typeface="Corbel" panose="020B0503020204020204" pitchFamily="34" charset="0"/>
              </a:rPr>
              <a:t>Przerwa </a:t>
            </a:r>
            <a:r>
              <a:rPr lang="pl-PL" sz="3600" b="1" dirty="0" smtClean="0">
                <a:latin typeface="Corbel" panose="020B0503020204020204" pitchFamily="34" charset="0"/>
                <a:sym typeface="Wingdings" pitchFamily="2" charset="2"/>
              </a:rPr>
              <a:t></a:t>
            </a:r>
            <a:endParaRPr lang="pl-PL" sz="3600" b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159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8" name="Picture 4" descr="C:\Users\Paulina\Desktop\tł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19"/>
            <a:ext cx="9144000" cy="68625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827584" y="1268760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>
                <a:latin typeface="Corbel" panose="020B0503020204020204" pitchFamily="34" charset="0"/>
              </a:rPr>
              <a:t>Sponsoring w bibliotece</a:t>
            </a:r>
            <a:endParaRPr lang="pl-PL" sz="3600" b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159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8" name="Picture 4" descr="C:\Users\Paulina\Desktop\tł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19"/>
            <a:ext cx="9144000" cy="68625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827584" y="289963"/>
            <a:ext cx="610187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400" b="1" dirty="0" smtClean="0">
                <a:latin typeface="Corbel" panose="020B0503020204020204" pitchFamily="34" charset="0"/>
              </a:rPr>
              <a:t>DLACZEGO SPONSORZY (NIE) INWESTUJĄ W KULTURĘ</a:t>
            </a:r>
            <a:endParaRPr lang="pl-PL" sz="3400" b="1" dirty="0">
              <a:latin typeface="Corbel" panose="020B0503020204020204" pitchFamily="34" charset="0"/>
            </a:endParaRPr>
          </a:p>
        </p:txBody>
      </p:sp>
      <p:pic>
        <p:nvPicPr>
          <p:cNvPr id="7" name="szczuka_hd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142976" y="1428735"/>
            <a:ext cx="5572164" cy="417912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7159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8" name="Picture 4" descr="C:\Users\Paulina\Desktop\tł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19"/>
            <a:ext cx="9144000" cy="68625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827584" y="1268760"/>
            <a:ext cx="58326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>
                <a:latin typeface="Corbel" panose="020B0503020204020204" pitchFamily="34" charset="0"/>
              </a:rPr>
              <a:t>SPONSORING BIBLIOTECZNY</a:t>
            </a:r>
            <a:endParaRPr lang="pl-PL" sz="3600" b="1" dirty="0">
              <a:latin typeface="Corbel" panose="020B0503020204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951596" y="2762620"/>
            <a:ext cx="748883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>
                <a:latin typeface="Corbel" pitchFamily="34" charset="0"/>
              </a:rPr>
              <a:t>W</a:t>
            </a:r>
            <a:r>
              <a:rPr lang="en-US" sz="2200" dirty="0" err="1" smtClean="0">
                <a:latin typeface="Corbel" pitchFamily="34" charset="0"/>
              </a:rPr>
              <a:t>sparcie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majątkowe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dla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biblioteki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wyrażające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się</a:t>
            </a:r>
            <a:r>
              <a:rPr lang="en-US" sz="2200" dirty="0" smtClean="0">
                <a:latin typeface="Corbel" pitchFamily="34" charset="0"/>
              </a:rPr>
              <a:t> w </a:t>
            </a:r>
            <a:r>
              <a:rPr lang="en-US" sz="2200" dirty="0" err="1" smtClean="0">
                <a:latin typeface="Corbel" pitchFamily="34" charset="0"/>
              </a:rPr>
              <a:t>rzeczach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usłudze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środkach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finansowych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udzielone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jej</a:t>
            </a:r>
            <a:r>
              <a:rPr lang="en-US" sz="2200" dirty="0" smtClean="0">
                <a:latin typeface="Corbel" pitchFamily="34" charset="0"/>
              </a:rPr>
              <a:t> przez sponsora, </a:t>
            </a:r>
            <a:r>
              <a:rPr lang="en-US" sz="2200" dirty="0" err="1" smtClean="0">
                <a:latin typeface="Corbel" pitchFamily="34" charset="0"/>
              </a:rPr>
              <a:t>obliczone</a:t>
            </a:r>
            <a:r>
              <a:rPr lang="en-US" sz="2200" dirty="0" smtClean="0">
                <a:latin typeface="Corbel" pitchFamily="34" charset="0"/>
              </a:rPr>
              <a:t> na </a:t>
            </a:r>
            <a:r>
              <a:rPr lang="en-US" sz="2200" dirty="0" err="1" smtClean="0">
                <a:latin typeface="Corbel" pitchFamily="34" charset="0"/>
              </a:rPr>
              <a:t>wzajemność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tj</a:t>
            </a:r>
            <a:r>
              <a:rPr lang="pl-PL" sz="2200" dirty="0" smtClean="0">
                <a:latin typeface="Corbel" pitchFamily="34" charset="0"/>
              </a:rPr>
              <a:t>.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zbudowane</a:t>
            </a:r>
            <a:r>
              <a:rPr lang="en-US" sz="2200" dirty="0" smtClean="0">
                <a:latin typeface="Corbel" pitchFamily="34" charset="0"/>
              </a:rPr>
              <a:t> na </a:t>
            </a:r>
            <a:r>
              <a:rPr lang="en-US" sz="2200" dirty="0" err="1" smtClean="0">
                <a:latin typeface="Corbel" pitchFamily="34" charset="0"/>
              </a:rPr>
              <a:t>zas</a:t>
            </a:r>
            <a:r>
              <a:rPr lang="pl-PL" sz="2200" dirty="0" smtClean="0">
                <a:latin typeface="Corbel" pitchFamily="34" charset="0"/>
              </a:rPr>
              <a:t>a</a:t>
            </a:r>
            <a:r>
              <a:rPr lang="en-US" sz="2200" dirty="0" err="1" smtClean="0">
                <a:latin typeface="Corbel" pitchFamily="34" charset="0"/>
              </a:rPr>
              <a:t>dzie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świadczenia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pl-PL" sz="2200" dirty="0" smtClean="0">
                <a:latin typeface="Corbel" pitchFamily="34" charset="0"/>
              </a:rPr>
              <a:t>i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udzielonej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za</a:t>
            </a:r>
            <a:r>
              <a:rPr lang="en-US" sz="2200" dirty="0" smtClean="0">
                <a:latin typeface="Corbel" pitchFamily="34" charset="0"/>
              </a:rPr>
              <a:t> nie </a:t>
            </a:r>
            <a:r>
              <a:rPr lang="en-US" sz="2200" dirty="0" err="1" smtClean="0">
                <a:latin typeface="Corbel" pitchFamily="34" charset="0"/>
              </a:rPr>
              <a:t>rekompensaty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en-US" sz="2200" dirty="0" err="1" smtClean="0">
                <a:latin typeface="Corbel" pitchFamily="34" charset="0"/>
              </a:rPr>
              <a:t>mające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postać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umowy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prawnej</a:t>
            </a:r>
            <a:r>
              <a:rPr lang="pl-PL" sz="2200" dirty="0" smtClean="0">
                <a:latin typeface="Corbel" pitchFamily="34" charset="0"/>
              </a:rPr>
              <a:t>.</a:t>
            </a:r>
          </a:p>
          <a:p>
            <a:r>
              <a:rPr lang="en-US" sz="2200" dirty="0" smtClean="0">
                <a:latin typeface="Corbel" pitchFamily="34" charset="0"/>
              </a:rPr>
              <a:t> </a:t>
            </a:r>
          </a:p>
          <a:p>
            <a:r>
              <a:rPr lang="en-US" sz="1200" i="1" dirty="0" smtClean="0">
                <a:latin typeface="Corbel" pitchFamily="34" charset="0"/>
              </a:rPr>
              <a:t>(</a:t>
            </a:r>
            <a:r>
              <a:rPr lang="en-US" sz="1200" i="1" dirty="0" err="1" smtClean="0">
                <a:latin typeface="Corbel" pitchFamily="34" charset="0"/>
              </a:rPr>
              <a:t>Zdzisław</a:t>
            </a:r>
            <a:r>
              <a:rPr lang="en-US" sz="1200" i="1" dirty="0" smtClean="0">
                <a:latin typeface="Corbel" pitchFamily="34" charset="0"/>
              </a:rPr>
              <a:t> </a:t>
            </a:r>
            <a:r>
              <a:rPr lang="en-US" sz="1200" i="1" dirty="0" err="1" smtClean="0">
                <a:latin typeface="Corbel" pitchFamily="34" charset="0"/>
              </a:rPr>
              <a:t>Gębołyś</a:t>
            </a:r>
            <a:r>
              <a:rPr lang="en-US" sz="1200" i="1" dirty="0" smtClean="0">
                <a:latin typeface="Corbel" pitchFamily="34" charset="0"/>
              </a:rPr>
              <a:t>, </a:t>
            </a:r>
            <a:r>
              <a:rPr lang="pl-PL" sz="1200" i="1" dirty="0" smtClean="0">
                <a:latin typeface="Corbel" pitchFamily="34" charset="0"/>
              </a:rPr>
              <a:t>S</a:t>
            </a:r>
            <a:r>
              <a:rPr lang="en-US" sz="1200" i="1" dirty="0" err="1" smtClean="0">
                <a:latin typeface="Corbel" pitchFamily="34" charset="0"/>
              </a:rPr>
              <a:t>ponsoring</a:t>
            </a:r>
            <a:r>
              <a:rPr lang="en-US" sz="1200" i="1" dirty="0" smtClean="0">
                <a:latin typeface="Corbel" pitchFamily="34" charset="0"/>
              </a:rPr>
              <a:t> </a:t>
            </a:r>
            <a:r>
              <a:rPr lang="pl-PL" sz="1200" i="1" dirty="0" smtClean="0">
                <a:latin typeface="Corbel" pitchFamily="34" charset="0"/>
              </a:rPr>
              <a:t>i </a:t>
            </a:r>
            <a:r>
              <a:rPr lang="en-US" sz="1200" i="1" dirty="0" smtClean="0">
                <a:latin typeface="Corbel" pitchFamily="34" charset="0"/>
              </a:rPr>
              <a:t> fundraising </a:t>
            </a:r>
            <a:r>
              <a:rPr lang="en-US" sz="1200" i="1" dirty="0" err="1" smtClean="0">
                <a:latin typeface="Corbel" pitchFamily="34" charset="0"/>
              </a:rPr>
              <a:t>biblioteczny</a:t>
            </a:r>
            <a:r>
              <a:rPr lang="en-US" sz="1200" i="1" dirty="0" smtClean="0">
                <a:latin typeface="Corbel" pitchFamily="34" charset="0"/>
              </a:rPr>
              <a:t> – między </a:t>
            </a:r>
            <a:r>
              <a:rPr lang="en-US" sz="1200" i="1" dirty="0" err="1" smtClean="0">
                <a:latin typeface="Corbel" pitchFamily="34" charset="0"/>
              </a:rPr>
              <a:t>teorią</a:t>
            </a:r>
            <a:r>
              <a:rPr lang="en-US" sz="1200" i="1" dirty="0" smtClean="0">
                <a:latin typeface="Corbel" pitchFamily="34" charset="0"/>
              </a:rPr>
              <a:t> </a:t>
            </a:r>
            <a:r>
              <a:rPr lang="pl-PL" sz="1200" i="1" dirty="0" smtClean="0">
                <a:latin typeface="Corbel" pitchFamily="34" charset="0"/>
              </a:rPr>
              <a:t>i</a:t>
            </a:r>
            <a:r>
              <a:rPr lang="en-US" sz="1200" i="1" dirty="0" smtClean="0">
                <a:latin typeface="Corbel" pitchFamily="34" charset="0"/>
              </a:rPr>
              <a:t> </a:t>
            </a:r>
            <a:r>
              <a:rPr lang="en-US" sz="1200" i="1" dirty="0" err="1" smtClean="0">
                <a:latin typeface="Corbel" pitchFamily="34" charset="0"/>
              </a:rPr>
              <a:t>praktyką</a:t>
            </a:r>
            <a:r>
              <a:rPr lang="en-US" sz="1200" i="1" dirty="0" smtClean="0">
                <a:latin typeface="Corbel" pitchFamily="34" charset="0"/>
              </a:rPr>
              <a:t>, EBIB 8/2009)</a:t>
            </a:r>
          </a:p>
          <a:p>
            <a:endParaRPr lang="pl-PL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159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8" name="Picture 4" descr="C:\Users\Paulina\Desktop\tł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19"/>
            <a:ext cx="9144000" cy="68625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827584" y="1268760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err="1" smtClean="0">
                <a:latin typeface="Corbel" panose="020B0503020204020204" pitchFamily="34" charset="0"/>
              </a:rPr>
              <a:t>ĆWICZENIE</a:t>
            </a:r>
            <a:r>
              <a:rPr lang="pl-PL" sz="3600" b="1" dirty="0" err="1" smtClean="0">
                <a:latin typeface="Corbel" panose="020B0503020204020204" pitchFamily="34" charset="0"/>
                <a:sym typeface="Wingdings" pitchFamily="2" charset="2"/>
              </a:rPr>
              <a:t></a:t>
            </a:r>
            <a:endParaRPr lang="pl-PL" sz="3600" b="1" dirty="0">
              <a:latin typeface="Corbel" panose="020B0503020204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951596" y="2549041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latin typeface="Corbel" pitchFamily="34" charset="0"/>
              </a:rPr>
              <a:t>Co biblioteka może dać sponsorowi?</a:t>
            </a:r>
          </a:p>
          <a:p>
            <a:endParaRPr lang="pl-PL" sz="2400" b="1" dirty="0" smtClean="0">
              <a:latin typeface="Corbel" pitchFamily="34" charset="0"/>
            </a:endParaRPr>
          </a:p>
          <a:p>
            <a:r>
              <a:rPr lang="pl-PL" sz="2400" dirty="0" smtClean="0">
                <a:latin typeface="Corbel" pitchFamily="34" charset="0"/>
              </a:rPr>
              <a:t>Pytania pomocnicze: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>
                <a:latin typeface="Corbel" pitchFamily="34" charset="0"/>
              </a:rPr>
              <a:t> Jakimi zasobami dysponujesz?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>
                <a:latin typeface="Corbel" pitchFamily="34" charset="0"/>
              </a:rPr>
              <a:t> Co możesz zaproponować sponsorowi?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>
                <a:latin typeface="Corbel" pitchFamily="34" charset="0"/>
              </a:rPr>
              <a:t> Postaw się w sytuacji sponsora – czego on może oczekiwać i czy możesz mu to dać?</a:t>
            </a:r>
            <a:endParaRPr lang="pl-PL" sz="2400" dirty="0">
              <a:latin typeface="Corbe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159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8" name="Picture 4" descr="C:\Users\Paulina\Desktop\tł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19"/>
            <a:ext cx="9144000" cy="68625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827584" y="642918"/>
            <a:ext cx="58326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>
                <a:latin typeface="Corbel" panose="020B0503020204020204" pitchFamily="34" charset="0"/>
              </a:rPr>
              <a:t>SPECYFIKA BIBLIOTEKI JAKO POTENCJALNEGO BENEFICJENTA</a:t>
            </a:r>
            <a:endParaRPr lang="pl-PL" sz="3600" b="1" dirty="0">
              <a:latin typeface="Corbel" panose="020B0503020204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951596" y="2549041"/>
            <a:ext cx="748883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2400" dirty="0" smtClean="0">
                <a:latin typeface="Corbel" pitchFamily="34" charset="0"/>
              </a:rPr>
              <a:t> dotarcie do społeczności lokalnej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>
                <a:latin typeface="Corbel" pitchFamily="34" charset="0"/>
              </a:rPr>
              <a:t> dobre skojarzenia z marką „biblioteka”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>
                <a:latin typeface="Corbel" pitchFamily="34" charset="0"/>
              </a:rPr>
              <a:t> poparcie społeczne dla instytucji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>
                <a:latin typeface="Corbel" pitchFamily="34" charset="0"/>
              </a:rPr>
              <a:t> duże zasoby rzeczowe do wykorzystania w promocji 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>
                <a:latin typeface="Corbel" pitchFamily="34" charset="0"/>
              </a:rPr>
              <a:t> różnorodność projektów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>
                <a:latin typeface="Corbel" pitchFamily="34" charset="0"/>
              </a:rPr>
              <a:t> kreatywność pracowników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>
                <a:latin typeface="Corbel" pitchFamily="34" charset="0"/>
              </a:rPr>
              <a:t>  i …</a:t>
            </a:r>
          </a:p>
          <a:p>
            <a:endParaRPr lang="pl-PL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159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8" name="Picture 4" descr="C:\Users\Paulina\Desktop\tł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19"/>
            <a:ext cx="9144000" cy="68625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827584" y="1268760"/>
            <a:ext cx="58326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>
                <a:latin typeface="Corbel" panose="020B0503020204020204" pitchFamily="34" charset="0"/>
              </a:rPr>
              <a:t>A JAKIE SĄ NASZE POTRZEBY????</a:t>
            </a:r>
            <a:endParaRPr lang="pl-PL" sz="3600" b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159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8" name="Picture 4" descr="C:\Users\Paulina\Desktop\tł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19"/>
            <a:ext cx="9144000" cy="68625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827584" y="1268760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>
                <a:latin typeface="Corbel" panose="020B0503020204020204" pitchFamily="34" charset="0"/>
              </a:rPr>
              <a:t>CELE SZKOLENIA</a:t>
            </a:r>
            <a:endParaRPr lang="pl-PL" sz="3600" b="1" dirty="0">
              <a:latin typeface="Corbel" panose="020B0503020204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951596" y="2549041"/>
            <a:ext cx="748883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2400" dirty="0" smtClean="0">
                <a:latin typeface="Corbel" panose="020B0503020204020204" pitchFamily="34" charset="0"/>
              </a:rPr>
              <a:t> Poznanie specyfiki sponsoringu kultury</a:t>
            </a:r>
          </a:p>
          <a:p>
            <a:pPr>
              <a:buFont typeface="Arial" pitchFamily="34" charset="0"/>
              <a:buChar char="•"/>
            </a:pPr>
            <a:endParaRPr lang="pl-PL" sz="2400" dirty="0" smtClean="0">
              <a:latin typeface="Corbel" panose="020B0503020204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l-PL" sz="2400" dirty="0" smtClean="0">
                <a:latin typeface="Corbel" panose="020B0503020204020204" pitchFamily="34" charset="0"/>
              </a:rPr>
              <a:t> Zapoznanie się z:</a:t>
            </a:r>
          </a:p>
          <a:p>
            <a:pPr>
              <a:buFontTx/>
              <a:buChar char="-"/>
            </a:pPr>
            <a:r>
              <a:rPr lang="pl-PL" sz="2400" dirty="0" smtClean="0">
                <a:latin typeface="Corbel" panose="020B0503020204020204" pitchFamily="34" charset="0"/>
              </a:rPr>
              <a:t> metodami poszukiwań sponsora</a:t>
            </a:r>
          </a:p>
          <a:p>
            <a:pPr>
              <a:buFontTx/>
              <a:buChar char="-"/>
            </a:pPr>
            <a:r>
              <a:rPr lang="pl-PL" sz="2400" dirty="0" smtClean="0">
                <a:latin typeface="Corbel" panose="020B0503020204020204" pitchFamily="34" charset="0"/>
              </a:rPr>
              <a:t> zasadami konstruowania umów sponsorskich</a:t>
            </a:r>
          </a:p>
          <a:p>
            <a:pPr>
              <a:buFontTx/>
              <a:buChar char="-"/>
            </a:pPr>
            <a:r>
              <a:rPr lang="pl-PL" sz="2400" dirty="0" smtClean="0">
                <a:latin typeface="Corbel" panose="020B0503020204020204" pitchFamily="34" charset="0"/>
              </a:rPr>
              <a:t> warunkami realizacji umów sponsorskich</a:t>
            </a:r>
          </a:p>
          <a:p>
            <a:endParaRPr lang="pl-PL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467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8" name="Picture 4" descr="C:\Users\Paulina\Desktop\tł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19"/>
            <a:ext cx="9144000" cy="68625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827584" y="571480"/>
            <a:ext cx="58326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>
                <a:latin typeface="Corbel" panose="020B0503020204020204" pitchFamily="34" charset="0"/>
              </a:rPr>
              <a:t>SZUKAMY SPONSORA</a:t>
            </a:r>
            <a:br>
              <a:rPr lang="pl-PL" sz="3600" b="1" dirty="0" smtClean="0">
                <a:latin typeface="Corbel" panose="020B0503020204020204" pitchFamily="34" charset="0"/>
              </a:rPr>
            </a:br>
            <a:r>
              <a:rPr lang="pl-PL" sz="3600" b="1" dirty="0" smtClean="0">
                <a:latin typeface="Corbel" panose="020B0503020204020204" pitchFamily="34" charset="0"/>
              </a:rPr>
              <a:t>DLA  BIBLIOTEKI</a:t>
            </a:r>
            <a:endParaRPr lang="pl-PL" sz="3600" b="1" dirty="0">
              <a:latin typeface="Corbel" panose="020B0503020204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951596" y="1928802"/>
            <a:ext cx="7488832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/>
              <a:t>Szukając sponsora musimy:</a:t>
            </a:r>
          </a:p>
          <a:p>
            <a:pPr>
              <a:buFont typeface="Arial" pitchFamily="34" charset="0"/>
              <a:buChar char="•"/>
            </a:pPr>
            <a:r>
              <a:rPr lang="pl-PL" sz="2000" dirty="0" smtClean="0"/>
              <a:t> znać swoje potrzeby i możliwości</a:t>
            </a:r>
          </a:p>
          <a:p>
            <a:pPr>
              <a:buFont typeface="Arial" pitchFamily="34" charset="0"/>
              <a:buChar char="•"/>
            </a:pPr>
            <a:r>
              <a:rPr lang="pl-PL" sz="2000" dirty="0" smtClean="0"/>
              <a:t> zastanowić się nad korzyściami jakie nasz projekt może przynieść sponsorowi</a:t>
            </a:r>
          </a:p>
          <a:p>
            <a:pPr>
              <a:buFont typeface="Arial" pitchFamily="34" charset="0"/>
              <a:buChar char="•"/>
            </a:pPr>
            <a:r>
              <a:rPr lang="pl-PL" sz="2000" dirty="0" smtClean="0"/>
              <a:t> zapoznać się z zakresem działalności potencjalnego sponsora</a:t>
            </a:r>
          </a:p>
          <a:p>
            <a:pPr>
              <a:buFont typeface="Arial" pitchFamily="34" charset="0"/>
              <a:buChar char="•"/>
            </a:pPr>
            <a:r>
              <a:rPr lang="pl-PL" sz="2000" dirty="0" smtClean="0"/>
              <a:t> spróbować poznać jego preferencje i oczekiwania, postawić się</a:t>
            </a:r>
            <a:br>
              <a:rPr lang="pl-PL" sz="2000" dirty="0" smtClean="0"/>
            </a:br>
            <a:r>
              <a:rPr lang="pl-PL" sz="2000" dirty="0" smtClean="0"/>
              <a:t>w jego sytuacji, spróbować przewidzieć jego pytania i wątpliwości</a:t>
            </a:r>
          </a:p>
          <a:p>
            <a:pPr>
              <a:buFont typeface="Arial" pitchFamily="34" charset="0"/>
              <a:buChar char="•"/>
            </a:pPr>
            <a:r>
              <a:rPr lang="pl-PL" sz="2000" dirty="0" smtClean="0"/>
              <a:t> znaleźć wspólny cel</a:t>
            </a:r>
          </a:p>
          <a:p>
            <a:pPr>
              <a:buFont typeface="Arial" pitchFamily="34" charset="0"/>
              <a:buChar char="•"/>
            </a:pPr>
            <a:r>
              <a:rPr lang="pl-PL" sz="2000" dirty="0" smtClean="0"/>
              <a:t>  budować relacje z potencjalnym sponsorem i starać się zaangażować go nie tylko finansowo w realizowany projekt – </a:t>
            </a:r>
            <a:r>
              <a:rPr lang="pl-PL" sz="2000" b="1" dirty="0" smtClean="0"/>
              <a:t>dążyć</a:t>
            </a:r>
            <a:br>
              <a:rPr lang="pl-PL" sz="2000" b="1" dirty="0" smtClean="0"/>
            </a:br>
            <a:r>
              <a:rPr lang="pl-PL" sz="2000" b="1" dirty="0" smtClean="0"/>
              <a:t>do długotrwałego partnerstwa, które najczęściej jest wynikiem zbieżnej wizji naszej i sponsora oraz dobrej komunikacji między nami.</a:t>
            </a:r>
          </a:p>
          <a:p>
            <a:endParaRPr lang="pl-PL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159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8" name="Picture 4" descr="C:\Users\Paulina\Desktop\tł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203" y="-27384"/>
            <a:ext cx="9144000" cy="68625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827584" y="764704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>
                <a:latin typeface="Corbel" panose="020B0503020204020204" pitchFamily="34" charset="0"/>
              </a:rPr>
              <a:t>TROCHĘ  PRAKTYKI</a:t>
            </a:r>
            <a:endParaRPr lang="pl-PL" sz="3600" b="1" dirty="0">
              <a:latin typeface="Corbel" panose="020B050302020402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323528" y="1340769"/>
            <a:ext cx="835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>
                <a:latin typeface="Corbel" pitchFamily="34" charset="0"/>
              </a:rPr>
              <a:t>Oferty i pakiety sponsorskie - </a:t>
            </a:r>
            <a:r>
              <a:rPr lang="pl-PL" sz="2200" b="1" dirty="0" smtClean="0"/>
              <a:t>co  my możemy zaproponować sponsorowi</a:t>
            </a:r>
          </a:p>
          <a:p>
            <a:r>
              <a:rPr lang="pl-PL" sz="2200" b="1" dirty="0" smtClean="0"/>
              <a:t>Określenie statutu sponsora, Sponsor może być:</a:t>
            </a:r>
            <a:endParaRPr lang="pl-PL" sz="2200" dirty="0" smtClean="0"/>
          </a:p>
          <a:p>
            <a:r>
              <a:rPr lang="pl-PL" sz="2200" dirty="0" smtClean="0"/>
              <a:t>-wyłączny (jedyny sponsor wydarzenia)</a:t>
            </a:r>
          </a:p>
          <a:p>
            <a:r>
              <a:rPr lang="pl-PL" sz="2200" dirty="0" smtClean="0"/>
              <a:t>-główny (najważniejszy sponsor wydarzenia, ale niekoniecznie jedyny)</a:t>
            </a:r>
          </a:p>
          <a:p>
            <a:r>
              <a:rPr lang="pl-PL" sz="2200" dirty="0" smtClean="0"/>
              <a:t>-tytularny (nazwa sponsora lub jego marki stanowi element nazwy imprezy)</a:t>
            </a:r>
          </a:p>
          <a:p>
            <a:r>
              <a:rPr lang="pl-PL" sz="2200" dirty="0" smtClean="0"/>
              <a:t>-zwykły</a:t>
            </a:r>
          </a:p>
          <a:p>
            <a:r>
              <a:rPr lang="pl-PL" sz="2200" dirty="0" smtClean="0"/>
              <a:t>W ofercie, którą będziemy kierować do Sponsora proponujemy tytuły oraz pakiety świadczonych usług dostosowanych do proponowanych statutów. Od tego zależeć będzie zarówno wysokość świadczenia sponsorskiego jak i wielkość korzyści dla nas. </a:t>
            </a:r>
          </a:p>
          <a:p>
            <a:endParaRPr lang="pl-PL" sz="2400" dirty="0">
              <a:latin typeface="Corbe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159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8" name="Picture 4" descr="C:\Users\Paulina\Desktop\tł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19"/>
            <a:ext cx="9144000" cy="68625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827584" y="571480"/>
            <a:ext cx="6912768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>
                <a:latin typeface="Corbel" panose="020B0503020204020204" pitchFamily="34" charset="0"/>
              </a:rPr>
              <a:t>UMOWY SPONSORSKIE – </a:t>
            </a:r>
          </a:p>
          <a:p>
            <a:r>
              <a:rPr lang="pl-PL" sz="3600" b="1" dirty="0" smtClean="0">
                <a:latin typeface="Corbel" panose="020B0503020204020204" pitchFamily="34" charset="0"/>
              </a:rPr>
              <a:t>O CZYM PAMIĘTAĆ </a:t>
            </a:r>
            <a:r>
              <a:rPr lang="pl-PL" sz="3600" b="1" dirty="0" smtClean="0">
                <a:latin typeface="Corbel" panose="020B0503020204020204" pitchFamily="34" charset="0"/>
              </a:rPr>
              <a:t/>
            </a:r>
            <a:br>
              <a:rPr lang="pl-PL" sz="3600" b="1" dirty="0" smtClean="0">
                <a:latin typeface="Corbel" panose="020B0503020204020204" pitchFamily="34" charset="0"/>
              </a:rPr>
            </a:br>
            <a:r>
              <a:rPr lang="pl-PL" sz="3600" b="1" dirty="0" smtClean="0">
                <a:latin typeface="Corbel" panose="020B0503020204020204" pitchFamily="34" charset="0"/>
              </a:rPr>
              <a:t>I </a:t>
            </a:r>
            <a:r>
              <a:rPr lang="pl-PL" sz="3600" b="1" dirty="0" smtClean="0">
                <a:latin typeface="Corbel" panose="020B0503020204020204" pitchFamily="34" charset="0"/>
              </a:rPr>
              <a:t>CO ZAWRZEĆ W </a:t>
            </a:r>
            <a:r>
              <a:rPr lang="pl-PL" sz="3600" b="1" dirty="0" smtClean="0">
                <a:latin typeface="Corbel" panose="020B0503020204020204" pitchFamily="34" charset="0"/>
              </a:rPr>
              <a:t>UMOWIE</a:t>
            </a:r>
          </a:p>
          <a:p>
            <a:endParaRPr lang="pl-PL" sz="3600" b="1" dirty="0" smtClean="0">
              <a:latin typeface="Corbel" panose="020B0503020204020204" pitchFamily="34" charset="0"/>
            </a:endParaRPr>
          </a:p>
          <a:p>
            <a:r>
              <a:rPr lang="pl-PL" sz="2200" b="1" dirty="0" smtClean="0">
                <a:latin typeface="Corbel" panose="020B0503020204020204" pitchFamily="34" charset="0"/>
              </a:rPr>
              <a:t>-</a:t>
            </a:r>
            <a:r>
              <a:rPr lang="pl-PL" sz="2400" dirty="0" smtClean="0"/>
              <a:t>dokładne sprecyzowanie obu stron: nazwa, nip, …</a:t>
            </a:r>
          </a:p>
          <a:p>
            <a:r>
              <a:rPr lang="pl-PL" sz="2400" dirty="0" smtClean="0"/>
              <a:t>-nadanie tytułu Sponsora</a:t>
            </a:r>
          </a:p>
          <a:p>
            <a:r>
              <a:rPr lang="pl-PL" sz="2400" b="1" dirty="0" smtClean="0">
                <a:latin typeface="Corbel" panose="020B0503020204020204" pitchFamily="34" charset="0"/>
              </a:rPr>
              <a:t>-</a:t>
            </a:r>
            <a:r>
              <a:rPr lang="pl-PL" sz="2400" dirty="0" smtClean="0"/>
              <a:t>dokładne uzgodnienie zakresu wykorzystania </a:t>
            </a:r>
            <a:r>
              <a:rPr lang="pl-PL" sz="2400" dirty="0" err="1" smtClean="0"/>
              <a:t>loga</a:t>
            </a:r>
            <a:r>
              <a:rPr lang="pl-PL" sz="2400" dirty="0" smtClean="0"/>
              <a:t> czy </a:t>
            </a:r>
            <a:r>
              <a:rPr lang="pl-PL" sz="2400" dirty="0" err="1" smtClean="0"/>
              <a:t>info</a:t>
            </a:r>
            <a:r>
              <a:rPr lang="pl-PL" sz="2400" dirty="0" smtClean="0"/>
              <a:t> </a:t>
            </a:r>
            <a:r>
              <a:rPr lang="pl-PL" sz="2400" dirty="0" smtClean="0"/>
              <a:t>o </a:t>
            </a:r>
            <a:r>
              <a:rPr lang="pl-PL" sz="2400" dirty="0" smtClean="0"/>
              <a:t>Firmie </a:t>
            </a:r>
            <a:r>
              <a:rPr lang="pl-PL" sz="2400" dirty="0" smtClean="0"/>
              <a:t>w określonym </a:t>
            </a:r>
            <a:r>
              <a:rPr lang="pl-PL" sz="2400" dirty="0" smtClean="0"/>
              <a:t>czasie</a:t>
            </a:r>
          </a:p>
          <a:p>
            <a:r>
              <a:rPr lang="pl-PL" sz="2400" dirty="0" smtClean="0"/>
              <a:t>- Sprecyzowanie zobowiązań i korzyści stron</a:t>
            </a:r>
            <a:endParaRPr lang="pl-PL" sz="2400" dirty="0" smtClean="0"/>
          </a:p>
          <a:p>
            <a:r>
              <a:rPr lang="pl-PL" sz="2400" dirty="0" smtClean="0"/>
              <a:t>-w Umowie możemy zawrzeć wszelkie aspekty techniczne wynikające z realizacji </a:t>
            </a:r>
            <a:r>
              <a:rPr lang="pl-PL" sz="2400" dirty="0" smtClean="0"/>
              <a:t>zobowiązań</a:t>
            </a:r>
          </a:p>
          <a:p>
            <a:r>
              <a:rPr lang="pl-PL" sz="2400" dirty="0" smtClean="0"/>
              <a:t> </a:t>
            </a:r>
            <a:endParaRPr lang="pl-PL" sz="2400" dirty="0" smtClean="0"/>
          </a:p>
          <a:p>
            <a:endParaRPr lang="pl-PL" sz="2400" dirty="0" smtClean="0"/>
          </a:p>
          <a:p>
            <a:endParaRPr lang="pl-PL" sz="2400" dirty="0" smtClean="0"/>
          </a:p>
          <a:p>
            <a:endParaRPr lang="pl-PL" sz="2200" b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159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8" name="Picture 4" descr="C:\Users\Paulina\Desktop\tł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19"/>
            <a:ext cx="9144000" cy="68625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827584" y="1268760"/>
            <a:ext cx="58326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>
                <a:latin typeface="Corbel" panose="020B0503020204020204" pitchFamily="34" charset="0"/>
              </a:rPr>
              <a:t>ETAPY REALIZACJI UMOWY SPONSORSKIEJ</a:t>
            </a:r>
            <a:endParaRPr lang="pl-PL" sz="3600" b="1" dirty="0">
              <a:latin typeface="Corbel" panose="020B0503020204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951596" y="2549041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2400" dirty="0" smtClean="0"/>
              <a:t> etap negocjacji ze sponsorem zakresu świadczonych usług oraz kwoty wsparcia naszego wydarzenia - przygotowanie umowy akceptowane przez strony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 realizacja przyjętych zobowiązań wobec sponsora </a:t>
            </a:r>
            <a:br>
              <a:rPr lang="pl-PL" sz="2400" dirty="0" smtClean="0"/>
            </a:br>
            <a:r>
              <a:rPr lang="pl-PL" sz="2400" dirty="0" smtClean="0"/>
              <a:t>(w przypadku dużych firm wszelkie informacje oraz wykorzystanie </a:t>
            </a:r>
            <a:r>
              <a:rPr lang="pl-PL" sz="2400" dirty="0" err="1" smtClean="0"/>
              <a:t>loga</a:t>
            </a:r>
            <a:r>
              <a:rPr lang="pl-PL" sz="2400" dirty="0" smtClean="0"/>
              <a:t> przed publikacją powinno się konsultować)</a:t>
            </a:r>
          </a:p>
        </p:txBody>
      </p:sp>
    </p:spTree>
    <p:extLst>
      <p:ext uri="{BB962C8B-B14F-4D97-AF65-F5344CB8AC3E}">
        <p14:creationId xmlns="" xmlns:p14="http://schemas.microsoft.com/office/powerpoint/2010/main" val="307159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8" name="Picture 4" descr="C:\Users\Paulina\Desktop\tł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19"/>
            <a:ext cx="9144000" cy="68625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827584" y="857232"/>
            <a:ext cx="58326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>
                <a:latin typeface="Corbel" panose="020B0503020204020204" pitchFamily="34" charset="0"/>
              </a:rPr>
              <a:t>PRZYGOTOWANIE RAPORTU KOŃCOWEGO</a:t>
            </a:r>
            <a:endParaRPr lang="pl-PL" sz="3600" b="1" dirty="0">
              <a:latin typeface="Corbel" panose="020B0503020204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951596" y="2357430"/>
            <a:ext cx="74888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000" dirty="0" smtClean="0">
              <a:latin typeface="Corbel" pitchFamily="34" charset="0"/>
            </a:endParaRPr>
          </a:p>
          <a:p>
            <a:endParaRPr lang="pl-PL" sz="2000" dirty="0" smtClean="0">
              <a:latin typeface="Corbel" pitchFamily="34" charset="0"/>
            </a:endParaRPr>
          </a:p>
          <a:p>
            <a:r>
              <a:rPr lang="pl-PL" sz="2400" dirty="0" smtClean="0">
                <a:latin typeface="Corbel" pitchFamily="34" charset="0"/>
              </a:rPr>
              <a:t>Sporządzenie </a:t>
            </a:r>
            <a:r>
              <a:rPr lang="pl-PL" sz="2400" dirty="0" smtClean="0">
                <a:latin typeface="Corbel" pitchFamily="34" charset="0"/>
              </a:rPr>
              <a:t>raportu wg zobowiązań </a:t>
            </a:r>
            <a:r>
              <a:rPr lang="pl-PL" sz="2400" dirty="0" smtClean="0">
                <a:latin typeface="Corbel" pitchFamily="34" charset="0"/>
              </a:rPr>
              <a:t>wynikających</a:t>
            </a:r>
            <a:br>
              <a:rPr lang="pl-PL" sz="2400" dirty="0" smtClean="0">
                <a:latin typeface="Corbel" pitchFamily="34" charset="0"/>
              </a:rPr>
            </a:br>
            <a:r>
              <a:rPr lang="pl-PL" sz="2400" dirty="0" smtClean="0">
                <a:latin typeface="Corbel" pitchFamily="34" charset="0"/>
              </a:rPr>
              <a:t>z </a:t>
            </a:r>
            <a:r>
              <a:rPr lang="pl-PL" sz="2400" dirty="0" smtClean="0">
                <a:latin typeface="Corbel" pitchFamily="34" charset="0"/>
              </a:rPr>
              <a:t>umowy </a:t>
            </a:r>
            <a:endParaRPr lang="pl-PL" sz="2400" dirty="0" smtClean="0">
              <a:latin typeface="Corbe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159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8" name="Picture 4" descr="C:\Users\Paulina\Desktop\tł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19"/>
            <a:ext cx="9144000" cy="68625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827584" y="1268760"/>
            <a:ext cx="58326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>
                <a:latin typeface="Corbel" panose="020B0503020204020204" pitchFamily="34" charset="0"/>
              </a:rPr>
              <a:t>NA KONIEC – PRZYKŁADY DZIAŁAŃ PARTNERSKO-SPONSORSKICH</a:t>
            </a:r>
            <a:endParaRPr lang="pl-PL" sz="3600" b="1" dirty="0">
              <a:latin typeface="Corbel" panose="020B0503020204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951596" y="3467401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err="1" smtClean="0">
                <a:latin typeface="Corbel" panose="020B0503020204020204" pitchFamily="34" charset="0"/>
                <a:hlinkClick r:id="rId3"/>
              </a:rPr>
              <a:t>www.chodzedobiblioteki.pl</a:t>
            </a:r>
            <a:endParaRPr lang="pl-PL" sz="2400" dirty="0" smtClean="0">
              <a:latin typeface="Corbel" panose="020B0503020204020204" pitchFamily="34" charset="0"/>
            </a:endParaRPr>
          </a:p>
          <a:p>
            <a:endParaRPr lang="pl-PL" sz="2400" dirty="0" smtClean="0">
              <a:latin typeface="Corbel" panose="020B0503020204020204" pitchFamily="34" charset="0"/>
            </a:endParaRPr>
          </a:p>
          <a:p>
            <a:r>
              <a:rPr lang="pl-PL" sz="2400" dirty="0" smtClean="0">
                <a:latin typeface="Corbel" panose="020B0503020204020204" pitchFamily="34" charset="0"/>
                <a:hlinkClick r:id="rId4"/>
              </a:rPr>
              <a:t>Sztuka Czytania – Literacka Podróż po Gdańsku</a:t>
            </a:r>
            <a:endParaRPr lang="pl-PL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159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C:\Users\Paulina\Desktop\tło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8"/>
            <a:ext cx="9144000" cy="68625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919259" y="3140968"/>
            <a:ext cx="74888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latin typeface="Corbel" panose="020B0503020204020204" pitchFamily="34" charset="0"/>
              </a:rPr>
              <a:t>Dziękujemy za uwagę</a:t>
            </a:r>
          </a:p>
          <a:p>
            <a:pPr algn="ctr"/>
            <a:r>
              <a:rPr lang="pl-PL" sz="1400" dirty="0" smtClean="0">
                <a:latin typeface="Corbel" panose="020B0503020204020204" pitchFamily="34" charset="0"/>
              </a:rPr>
              <a:t>Natalia Gromow</a:t>
            </a:r>
          </a:p>
          <a:p>
            <a:pPr algn="ctr"/>
            <a:r>
              <a:rPr lang="pl-PL" sz="1400" dirty="0" smtClean="0">
                <a:latin typeface="Corbel" panose="020B0503020204020204" pitchFamily="34" charset="0"/>
              </a:rPr>
              <a:t>Natalia </a:t>
            </a:r>
            <a:r>
              <a:rPr lang="pl-PL" sz="1400" dirty="0" err="1" smtClean="0">
                <a:latin typeface="Corbel" panose="020B0503020204020204" pitchFamily="34" charset="0"/>
              </a:rPr>
              <a:t>Hładyk</a:t>
            </a:r>
            <a:endParaRPr lang="pl-PL" sz="1400" dirty="0" smtClean="0">
              <a:latin typeface="Corbel" panose="020B0503020204020204" pitchFamily="34" charset="0"/>
            </a:endParaRPr>
          </a:p>
          <a:p>
            <a:pPr algn="ctr"/>
            <a:endParaRPr lang="pl-PL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519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Picture 4" descr="C:\Users\Paulina\Desktop\tł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19"/>
            <a:ext cx="9144000" cy="68625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827584" y="1268760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>
                <a:latin typeface="Corbel" pitchFamily="34" charset="0"/>
              </a:rPr>
              <a:t>Co to jest sponsoring?</a:t>
            </a:r>
          </a:p>
        </p:txBody>
      </p:sp>
    </p:spTree>
    <p:extLst>
      <p:ext uri="{BB962C8B-B14F-4D97-AF65-F5344CB8AC3E}">
        <p14:creationId xmlns="" xmlns:p14="http://schemas.microsoft.com/office/powerpoint/2010/main" val="134591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8" name="Picture 4" descr="C:\Users\Paulina\Desktop\tł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19"/>
            <a:ext cx="9144000" cy="68625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827584" y="1268760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>
                <a:latin typeface="Corbel" panose="020B0503020204020204" pitchFamily="34" charset="0"/>
              </a:rPr>
              <a:t>DEFINICJA SPONSORINGU</a:t>
            </a:r>
            <a:endParaRPr lang="pl-PL" sz="3600" b="1" dirty="0">
              <a:latin typeface="Corbel" panose="020B0503020204020204" pitchFamily="34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951596" y="2416442"/>
            <a:ext cx="748883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000" dirty="0" smtClean="0">
              <a:latin typeface="Corbel" pitchFamily="34" charset="0"/>
            </a:endParaRPr>
          </a:p>
          <a:p>
            <a:r>
              <a:rPr lang="pl-PL" sz="2000" dirty="0" smtClean="0">
                <a:latin typeface="Corbel" pitchFamily="34" charset="0"/>
              </a:rPr>
              <a:t>U</a:t>
            </a:r>
            <a:r>
              <a:rPr lang="pl-PL" sz="2000" dirty="0" smtClean="0">
                <a:latin typeface="Corbel" pitchFamily="34" charset="0"/>
              </a:rPr>
              <a:t>mowa </a:t>
            </a:r>
            <a:r>
              <a:rPr lang="pl-PL" sz="2000" dirty="0" smtClean="0">
                <a:latin typeface="Corbel" pitchFamily="34" charset="0"/>
              </a:rPr>
              <a:t>między dwiema stronami, sponsorem i sponsorowanym, na wzajemną wymianę świadczeń. Sponsor dostarcza pieniędzy, usług lub produkty, sponsorowany oferuje  w zamian prawo do wykorzystywania swojego wizerunku, sukcesu bądź umiejętności do promocji czy reklamy sponsora.</a:t>
            </a:r>
          </a:p>
          <a:p>
            <a:endParaRPr lang="pl-PL" sz="1400" dirty="0" smtClean="0">
              <a:latin typeface="Corbel" panose="020B0503020204020204" pitchFamily="34" charset="0"/>
            </a:endParaRPr>
          </a:p>
          <a:p>
            <a:endParaRPr lang="pl-PL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809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8" name="Picture 4" descr="C:\Users\Paulina\Desktop\tł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19"/>
            <a:ext cx="9144000" cy="68625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827584" y="1268760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>
                <a:latin typeface="Corbel" panose="020B0503020204020204" pitchFamily="34" charset="0"/>
              </a:rPr>
              <a:t>CELE  SPONSORINGU</a:t>
            </a:r>
            <a:endParaRPr lang="pl-PL" sz="3600" b="1" dirty="0">
              <a:latin typeface="Corbel" panose="020B0503020204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951596" y="2549041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>
                <a:latin typeface="Corbel" pitchFamily="34" charset="0"/>
              </a:rPr>
              <a:t>Działania sponsoringowe koncentrują się na: </a:t>
            </a:r>
          </a:p>
          <a:p>
            <a:r>
              <a:rPr lang="pl-PL" sz="2200" dirty="0" smtClean="0">
                <a:latin typeface="Corbel" pitchFamily="34" charset="0"/>
              </a:rPr>
              <a:t>-upowszechnianiu stopnia znajomości firmy</a:t>
            </a:r>
          </a:p>
          <a:p>
            <a:r>
              <a:rPr lang="pl-PL" sz="2200" dirty="0" smtClean="0">
                <a:latin typeface="Corbel" pitchFamily="34" charset="0"/>
              </a:rPr>
              <a:t>-powstawaniu i utrwalaniu pozytywnej opinii o sponsorze</a:t>
            </a:r>
          </a:p>
          <a:p>
            <a:r>
              <a:rPr lang="pl-PL" sz="2200" dirty="0" smtClean="0">
                <a:latin typeface="Corbel" pitchFamily="34" charset="0"/>
              </a:rPr>
              <a:t>-tworzeniu atmosfery do wprowadzenia nowego towaru</a:t>
            </a:r>
          </a:p>
          <a:p>
            <a:r>
              <a:rPr lang="pl-PL" sz="2200" dirty="0" smtClean="0">
                <a:latin typeface="Corbel" pitchFamily="34" charset="0"/>
              </a:rPr>
              <a:t>-precyzyjnym dotarciu do grup opiniotwórczych</a:t>
            </a:r>
          </a:p>
          <a:p>
            <a:r>
              <a:rPr lang="pl-PL" sz="2200" dirty="0" smtClean="0">
                <a:latin typeface="Corbel" pitchFamily="34" charset="0"/>
              </a:rPr>
              <a:t>-zwiększeniu stopnia identyfikacji pracowników z organizacją oraz ominięciu zakazów reklamowych</a:t>
            </a:r>
          </a:p>
          <a:p>
            <a:endParaRPr lang="pl-PL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159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8" name="Picture 4" descr="C:\Users\Paulina\Desktop\tł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19"/>
            <a:ext cx="9144000" cy="68625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827584" y="1268760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>
                <a:latin typeface="Corbel" panose="020B0503020204020204" pitchFamily="34" charset="0"/>
              </a:rPr>
              <a:t>SPONSORING  A  MECENAT</a:t>
            </a:r>
            <a:endParaRPr lang="pl-PL" sz="3600" b="1" dirty="0">
              <a:latin typeface="Corbel" panose="020B0503020204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951596" y="2549041"/>
            <a:ext cx="748883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latin typeface="Corbel" pitchFamily="34" charset="0"/>
              </a:rPr>
              <a:t>Mecenat</a:t>
            </a:r>
            <a:r>
              <a:rPr lang="en-US" sz="2200" dirty="0" smtClean="0">
                <a:latin typeface="Corbel" pitchFamily="34" charset="0"/>
              </a:rPr>
              <a:t> – </a:t>
            </a:r>
            <a:r>
              <a:rPr lang="en-US" sz="2200" dirty="0" err="1" smtClean="0">
                <a:latin typeface="Corbel" pitchFamily="34" charset="0"/>
              </a:rPr>
              <a:t>bezinteresowne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wsparcie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finansowe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lub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rzeczowe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podmiotów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prowadzących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działalność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kulturalną</a:t>
            </a:r>
            <a:r>
              <a:rPr lang="en-US" sz="2200" dirty="0" smtClean="0">
                <a:latin typeface="Corbel" pitchFamily="34" charset="0"/>
              </a:rPr>
              <a:t> w </a:t>
            </a:r>
            <a:r>
              <a:rPr lang="en-US" sz="2200" dirty="0" err="1" smtClean="0">
                <a:latin typeface="Corbel" pitchFamily="34" charset="0"/>
              </a:rPr>
              <a:t>celu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umożliwienia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im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dalszego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rozwoju</a:t>
            </a:r>
            <a:r>
              <a:rPr lang="en-US" sz="2200" dirty="0" smtClean="0">
                <a:latin typeface="Corbel" pitchFamily="34" charset="0"/>
              </a:rPr>
              <a:t>. </a:t>
            </a:r>
            <a:r>
              <a:rPr lang="en-US" sz="2200" dirty="0" err="1" smtClean="0">
                <a:latin typeface="Corbel" pitchFamily="34" charset="0"/>
              </a:rPr>
              <a:t>Uregulowaniem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prawnym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tego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rodzaju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dirty="0" err="1" smtClean="0">
                <a:latin typeface="Corbel" pitchFamily="34" charset="0"/>
              </a:rPr>
              <a:t>finansowania</a:t>
            </a:r>
            <a:r>
              <a:rPr lang="en-US" sz="2200" dirty="0" smtClean="0">
                <a:latin typeface="Corbel" pitchFamily="34" charset="0"/>
              </a:rPr>
              <a:t> w </a:t>
            </a:r>
            <a:r>
              <a:rPr lang="en-US" sz="2200" dirty="0" err="1" smtClean="0">
                <a:latin typeface="Corbel" pitchFamily="34" charset="0"/>
              </a:rPr>
              <a:t>Polsce</a:t>
            </a:r>
            <a:r>
              <a:rPr lang="en-US" sz="2200" dirty="0" smtClean="0">
                <a:latin typeface="Corbel" pitchFamily="34" charset="0"/>
              </a:rPr>
              <a:t> jest </a:t>
            </a:r>
            <a:r>
              <a:rPr lang="en-US" sz="2200" dirty="0" err="1" smtClean="0">
                <a:latin typeface="Corbel" pitchFamily="34" charset="0"/>
              </a:rPr>
              <a:t>darowizna</a:t>
            </a:r>
            <a:r>
              <a:rPr lang="en-US" sz="2200" dirty="0" smtClean="0">
                <a:latin typeface="Corbel" pitchFamily="34" charset="0"/>
              </a:rPr>
              <a:t>.</a:t>
            </a:r>
            <a:endParaRPr lang="pl-PL" sz="2200" dirty="0" smtClean="0">
              <a:latin typeface="Corbel" pitchFamily="34" charset="0"/>
            </a:endParaRPr>
          </a:p>
          <a:p>
            <a:r>
              <a:rPr lang="en-US" sz="2200" dirty="0" smtClean="0">
                <a:latin typeface="Corbel" pitchFamily="34" charset="0"/>
              </a:rPr>
              <a:t> </a:t>
            </a:r>
            <a:r>
              <a:rPr lang="en-US" sz="2200" b="1" dirty="0" err="1" smtClean="0">
                <a:latin typeface="Corbel" pitchFamily="34" charset="0"/>
              </a:rPr>
              <a:t>Mecenas</a:t>
            </a:r>
            <a:r>
              <a:rPr lang="en-US" sz="2200" b="1" dirty="0" smtClean="0">
                <a:latin typeface="Corbel" pitchFamily="34" charset="0"/>
              </a:rPr>
              <a:t>, w </a:t>
            </a:r>
            <a:r>
              <a:rPr lang="en-US" sz="2200" b="1" dirty="0" err="1" smtClean="0">
                <a:latin typeface="Corbel" pitchFamily="34" charset="0"/>
              </a:rPr>
              <a:t>odróżnieniu</a:t>
            </a:r>
            <a:r>
              <a:rPr lang="en-US" sz="2200" b="1" dirty="0" smtClean="0">
                <a:latin typeface="Corbel" pitchFamily="34" charset="0"/>
              </a:rPr>
              <a:t> </a:t>
            </a:r>
            <a:r>
              <a:rPr lang="en-US" sz="2200" b="1" dirty="0" err="1" smtClean="0">
                <a:latin typeface="Corbel" pitchFamily="34" charset="0"/>
              </a:rPr>
              <a:t>od</a:t>
            </a:r>
            <a:r>
              <a:rPr lang="en-US" sz="2200" b="1" dirty="0" smtClean="0">
                <a:latin typeface="Corbel" pitchFamily="34" charset="0"/>
              </a:rPr>
              <a:t> sponsora, nie </a:t>
            </a:r>
            <a:r>
              <a:rPr lang="en-US" sz="2200" b="1" dirty="0" err="1" smtClean="0">
                <a:latin typeface="Corbel" pitchFamily="34" charset="0"/>
              </a:rPr>
              <a:t>oczekuje</a:t>
            </a:r>
            <a:r>
              <a:rPr lang="en-US" sz="2200" b="1" dirty="0" smtClean="0">
                <a:latin typeface="Corbel" pitchFamily="34" charset="0"/>
              </a:rPr>
              <a:t> </a:t>
            </a:r>
            <a:r>
              <a:rPr lang="en-US" sz="2200" b="1" dirty="0" err="1" smtClean="0">
                <a:latin typeface="Corbel" pitchFamily="34" charset="0"/>
              </a:rPr>
              <a:t>od</a:t>
            </a:r>
            <a:r>
              <a:rPr lang="en-US" sz="2200" b="1" dirty="0" smtClean="0">
                <a:latin typeface="Corbel" pitchFamily="34" charset="0"/>
              </a:rPr>
              <a:t> b</a:t>
            </a:r>
            <a:r>
              <a:rPr lang="pl-PL" sz="2200" b="1" dirty="0" smtClean="0">
                <a:latin typeface="Corbel" pitchFamily="34" charset="0"/>
              </a:rPr>
              <a:t>e</a:t>
            </a:r>
            <a:r>
              <a:rPr lang="en-US" sz="2200" b="1" dirty="0" err="1" smtClean="0">
                <a:latin typeface="Corbel" pitchFamily="34" charset="0"/>
              </a:rPr>
              <a:t>neficjenta</a:t>
            </a:r>
            <a:r>
              <a:rPr lang="en-US" sz="2200" b="1" dirty="0" smtClean="0">
                <a:latin typeface="Corbel" pitchFamily="34" charset="0"/>
              </a:rPr>
              <a:t> </a:t>
            </a:r>
            <a:r>
              <a:rPr lang="en-US" sz="2200" b="1" dirty="0" err="1" smtClean="0">
                <a:latin typeface="Corbel" pitchFamily="34" charset="0"/>
              </a:rPr>
              <a:t>żadnego</a:t>
            </a:r>
            <a:r>
              <a:rPr lang="en-US" sz="2200" b="1" dirty="0" smtClean="0">
                <a:latin typeface="Corbel" pitchFamily="34" charset="0"/>
              </a:rPr>
              <a:t> </a:t>
            </a:r>
            <a:r>
              <a:rPr lang="en-US" sz="2200" b="1" dirty="0" err="1" smtClean="0">
                <a:latin typeface="Corbel" pitchFamily="34" charset="0"/>
              </a:rPr>
              <a:t>świadczenia</a:t>
            </a:r>
            <a:r>
              <a:rPr lang="en-US" sz="2200" b="1" dirty="0" smtClean="0">
                <a:latin typeface="Corbel" pitchFamily="34" charset="0"/>
              </a:rPr>
              <a:t> </a:t>
            </a:r>
            <a:r>
              <a:rPr lang="en-US" sz="2200" b="1" dirty="0" err="1" smtClean="0">
                <a:latin typeface="Corbel" pitchFamily="34" charset="0"/>
              </a:rPr>
              <a:t>wzajemnego</a:t>
            </a:r>
            <a:r>
              <a:rPr lang="en-US" sz="2200" b="1" dirty="0" smtClean="0">
                <a:latin typeface="Corbel" pitchFamily="34" charset="0"/>
              </a:rPr>
              <a:t>. </a:t>
            </a:r>
            <a:endParaRPr lang="pl-PL" sz="2200" b="1" dirty="0" smtClean="0">
              <a:latin typeface="Corbel" pitchFamily="34" charset="0"/>
            </a:endParaRPr>
          </a:p>
          <a:p>
            <a:r>
              <a:rPr lang="en-US" sz="1200" b="1" i="1" dirty="0" smtClean="0">
                <a:latin typeface="Corbel" pitchFamily="34" charset="0"/>
              </a:rPr>
              <a:t>(</a:t>
            </a:r>
            <a:r>
              <a:rPr lang="pl-PL" sz="1200" b="1" i="1" dirty="0" err="1" smtClean="0">
                <a:latin typeface="Corbel" pitchFamily="34" charset="0"/>
              </a:rPr>
              <a:t>K</a:t>
            </a:r>
            <a:r>
              <a:rPr lang="en-US" sz="1200" b="1" i="1" dirty="0" err="1" smtClean="0">
                <a:latin typeface="Corbel" pitchFamily="34" charset="0"/>
              </a:rPr>
              <a:t>odeks</a:t>
            </a:r>
            <a:r>
              <a:rPr lang="en-US" sz="1200" b="1" i="1" dirty="0" smtClean="0">
                <a:latin typeface="Corbel" pitchFamily="34" charset="0"/>
              </a:rPr>
              <a:t> sponsoringu kultury)</a:t>
            </a:r>
          </a:p>
          <a:p>
            <a:endParaRPr lang="pl-PL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159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8" name="Picture 4" descr="C:\Users\Paulina\Desktop\tł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19"/>
            <a:ext cx="9144000" cy="68625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827584" y="642918"/>
            <a:ext cx="58326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>
                <a:latin typeface="Corbel" panose="020B0503020204020204" pitchFamily="34" charset="0"/>
              </a:rPr>
              <a:t>SPOŁECZNA ODPOWIEDZIALNOŚĆ BIZNESU</a:t>
            </a:r>
            <a:endParaRPr lang="pl-PL" sz="3600" b="1" dirty="0">
              <a:latin typeface="Corbel" panose="020B0503020204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951596" y="2549041"/>
            <a:ext cx="748883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latin typeface="Corbel" pitchFamily="34" charset="0"/>
              </a:rPr>
              <a:t>K</a:t>
            </a:r>
            <a:r>
              <a:rPr lang="pl-PL" sz="2000" dirty="0" smtClean="0">
                <a:latin typeface="Corbel" pitchFamily="34" charset="0"/>
              </a:rPr>
              <a:t>oncepcja, </a:t>
            </a:r>
            <a:r>
              <a:rPr lang="pl-PL" sz="2000" dirty="0" smtClean="0">
                <a:latin typeface="Corbel" pitchFamily="34" charset="0"/>
              </a:rPr>
              <a:t>dzięki której przedsiębiorstwa na etapie budowania strategii dobrowolnie uwzględniają interesy społeczne i ochronę środowiska, a także relacje z różnymi grupami </a:t>
            </a:r>
            <a:r>
              <a:rPr lang="pl-PL" sz="2000" dirty="0" err="1" smtClean="0">
                <a:latin typeface="Corbel" pitchFamily="34" charset="0"/>
              </a:rPr>
              <a:t>interesariuszy</a:t>
            </a:r>
            <a:r>
              <a:rPr lang="pl-PL" sz="2000" dirty="0" smtClean="0">
                <a:latin typeface="Corbel" pitchFamily="34" charset="0"/>
              </a:rPr>
              <a:t>. To filozofia prowadzenia (zarządzania) biznesu, uwzględniająca budowanie przejrzystych i trwałych relacji ze wszystkimi odbiorcami, jest reakcją biznesu na zmiany w otoczeniu firmy. Firmy przywiązują coraz większą wagę do wartości pozaekonomicznych, które w dalszej perspektywie czasu przekładają się na zysk</a:t>
            </a:r>
            <a:r>
              <a:rPr lang="pl-PL" sz="2000" dirty="0" smtClean="0"/>
              <a:t>.</a:t>
            </a:r>
          </a:p>
          <a:p>
            <a:endParaRPr lang="pl-PL" sz="2400" dirty="0" smtClean="0"/>
          </a:p>
          <a:p>
            <a:endParaRPr lang="pl-PL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159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8" name="Picture 4" descr="C:\Users\Paulina\Desktop\tł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19"/>
            <a:ext cx="9144000" cy="68625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827584" y="1268760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>
                <a:latin typeface="Corbel" panose="020B0503020204020204" pitchFamily="34" charset="0"/>
              </a:rPr>
              <a:t>SPONSORING KULTURY</a:t>
            </a:r>
            <a:endParaRPr lang="pl-PL" sz="3600" b="1" dirty="0">
              <a:latin typeface="Corbel" panose="020B0503020204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951596" y="2549041"/>
            <a:ext cx="748883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b="1" dirty="0" smtClean="0">
                <a:latin typeface="Corbel" pitchFamily="34" charset="0"/>
              </a:rPr>
              <a:t>Kodeks sponsoringu kultury </a:t>
            </a:r>
            <a:r>
              <a:rPr lang="pl-PL" sz="2200" dirty="0" smtClean="0">
                <a:latin typeface="Corbel" pitchFamily="34" charset="0"/>
              </a:rPr>
              <a:t>–  zbiór mający regulować zasady sponsoringu kultury w Polsce.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pl-PL" sz="2200" dirty="0" smtClean="0">
                <a:latin typeface="Corbel" pitchFamily="34" charset="0"/>
              </a:rPr>
              <a:t>Kodeks  nie </a:t>
            </a:r>
            <a:r>
              <a:rPr lang="en-US" sz="2200" dirty="0" smtClean="0">
                <a:latin typeface="Corbel" pitchFamily="34" charset="0"/>
              </a:rPr>
              <a:t>jest </a:t>
            </a:r>
            <a:r>
              <a:rPr lang="pl-PL" sz="2200" dirty="0" smtClean="0">
                <a:latin typeface="Corbel" pitchFamily="34" charset="0"/>
              </a:rPr>
              <a:t>wiążący</a:t>
            </a:r>
            <a:r>
              <a:rPr lang="en-US" sz="2200" dirty="0" smtClean="0">
                <a:latin typeface="Corbel" pitchFamily="34" charset="0"/>
              </a:rPr>
              <a:t>, ma </a:t>
            </a:r>
            <a:r>
              <a:rPr lang="pl-PL" sz="2200" dirty="0" smtClean="0">
                <a:latin typeface="Corbel" pitchFamily="34" charset="0"/>
              </a:rPr>
              <a:t>raczej wymiar symboliczny</a:t>
            </a:r>
            <a:r>
              <a:rPr lang="en-US" sz="2200" dirty="0" smtClean="0">
                <a:latin typeface="Corbel" pitchFamily="34" charset="0"/>
              </a:rPr>
              <a:t>, </a:t>
            </a:r>
            <a:r>
              <a:rPr lang="pl-PL" sz="2200" dirty="0" smtClean="0">
                <a:latin typeface="Corbel" pitchFamily="34" charset="0"/>
              </a:rPr>
              <a:t>podkreśla konieczność partnerstwa</a:t>
            </a:r>
            <a:r>
              <a:rPr lang="en-US" sz="2200" dirty="0" smtClean="0">
                <a:latin typeface="Corbel" pitchFamily="34" charset="0"/>
              </a:rPr>
              <a:t>  </a:t>
            </a:r>
            <a:r>
              <a:rPr lang="pl-PL" sz="2200" dirty="0" smtClean="0">
                <a:latin typeface="Corbel" pitchFamily="34" charset="0"/>
              </a:rPr>
              <a:t>i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pl-PL" sz="2200" dirty="0" smtClean="0">
                <a:latin typeface="Corbel" pitchFamily="34" charset="0"/>
              </a:rPr>
              <a:t>działań</a:t>
            </a:r>
            <a:r>
              <a:rPr lang="en-US" sz="2200" dirty="0" smtClean="0">
                <a:latin typeface="Corbel" pitchFamily="34" charset="0"/>
              </a:rPr>
              <a:t> fair play we </a:t>
            </a:r>
            <a:r>
              <a:rPr lang="pl-PL" sz="2200" dirty="0" err="1" smtClean="0">
                <a:latin typeface="Corbel" pitchFamily="34" charset="0"/>
              </a:rPr>
              <a:t>współp</a:t>
            </a:r>
            <a:r>
              <a:rPr lang="en-US" sz="2200" dirty="0" smtClean="0">
                <a:latin typeface="Corbel" pitchFamily="34" charset="0"/>
              </a:rPr>
              <a:t>racy </a:t>
            </a:r>
            <a:r>
              <a:rPr lang="pl-PL" sz="2200" dirty="0" smtClean="0">
                <a:latin typeface="Corbel" pitchFamily="34" charset="0"/>
              </a:rPr>
              <a:t>sponsora i</a:t>
            </a:r>
            <a:r>
              <a:rPr lang="en-US" sz="2200" dirty="0" smtClean="0">
                <a:latin typeface="Corbel" pitchFamily="34" charset="0"/>
              </a:rPr>
              <a:t> </a:t>
            </a:r>
            <a:r>
              <a:rPr lang="pl-PL" sz="2200" dirty="0" smtClean="0">
                <a:latin typeface="Corbel" pitchFamily="34" charset="0"/>
              </a:rPr>
              <a:t>sponsorowanego</a:t>
            </a:r>
            <a:r>
              <a:rPr lang="en-US" sz="2200" dirty="0" smtClean="0">
                <a:latin typeface="Corbel" pitchFamily="34" charset="0"/>
              </a:rPr>
              <a:t>.</a:t>
            </a:r>
          </a:p>
          <a:p>
            <a:endParaRPr lang="pl-PL" sz="2200" dirty="0">
              <a:latin typeface="Corbe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159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8" name="Picture 4" descr="C:\Users\Paulina\Desktop\tł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19"/>
            <a:ext cx="9144000" cy="68625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827584" y="642918"/>
            <a:ext cx="58326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>
                <a:latin typeface="Corbel" panose="020B0503020204020204" pitchFamily="34" charset="0"/>
              </a:rPr>
              <a:t>W STRONĘ PARTNERSTWA – ROZWÓJ SPONSORINGU KULTURY</a:t>
            </a:r>
            <a:endParaRPr lang="pl-PL" sz="3600" b="1" dirty="0">
              <a:latin typeface="Corbel" panose="020B0503020204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951596" y="2428868"/>
            <a:ext cx="748883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latin typeface="Corbel" pitchFamily="34" charset="0"/>
              </a:rPr>
              <a:t>Cechy</a:t>
            </a:r>
            <a:r>
              <a:rPr lang="en-US" sz="2000" b="1" dirty="0" smtClean="0">
                <a:latin typeface="Corbel" pitchFamily="34" charset="0"/>
              </a:rPr>
              <a:t> </a:t>
            </a:r>
            <a:r>
              <a:rPr lang="pl-PL" sz="2000" b="1" dirty="0" smtClean="0">
                <a:latin typeface="Corbel" pitchFamily="34" charset="0"/>
              </a:rPr>
              <a:t>„</a:t>
            </a:r>
            <a:r>
              <a:rPr lang="en-US" sz="2000" b="1" dirty="0" smtClean="0">
                <a:latin typeface="Corbel" pitchFamily="34" charset="0"/>
              </a:rPr>
              <a:t>sponsoringu </a:t>
            </a:r>
            <a:r>
              <a:rPr lang="en-US" sz="2000" b="1" dirty="0" err="1" smtClean="0">
                <a:latin typeface="Corbel" pitchFamily="34" charset="0"/>
              </a:rPr>
              <a:t>partnerskiego</a:t>
            </a:r>
            <a:r>
              <a:rPr lang="pl-PL" sz="2000" b="1" dirty="0" smtClean="0">
                <a:latin typeface="Corbel" pitchFamily="34" charset="0"/>
              </a:rPr>
              <a:t>”</a:t>
            </a:r>
            <a:endParaRPr lang="en-US" sz="2000" b="1" dirty="0" smtClean="0">
              <a:latin typeface="Corbe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zangażowanie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obu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stron</a:t>
            </a:r>
            <a:r>
              <a:rPr lang="en-US" sz="2000" dirty="0" smtClean="0">
                <a:latin typeface="Corbel" pitchFamily="34" charset="0"/>
              </a:rPr>
              <a:t> w </a:t>
            </a:r>
            <a:r>
              <a:rPr lang="en-US" sz="2000" dirty="0" err="1" smtClean="0">
                <a:latin typeface="Corbel" pitchFamily="34" charset="0"/>
              </a:rPr>
              <a:t>pracę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nad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projektem</a:t>
            </a:r>
            <a:endParaRPr lang="en-US" sz="2000" dirty="0" smtClean="0">
              <a:latin typeface="Corbe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l-PL" sz="2000" dirty="0" smtClean="0">
                <a:latin typeface="Corbel" pitchFamily="34" charset="0"/>
              </a:rPr>
              <a:t> </a:t>
            </a:r>
            <a:r>
              <a:rPr lang="en-US" sz="2000" dirty="0" err="1" smtClean="0">
                <a:latin typeface="Corbel" pitchFamily="34" charset="0"/>
              </a:rPr>
              <a:t>stała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pl-PL" sz="2000" dirty="0" smtClean="0">
                <a:latin typeface="Corbel" pitchFamily="34" charset="0"/>
              </a:rPr>
              <a:t> i </a:t>
            </a:r>
            <a:r>
              <a:rPr lang="en-US" sz="2000" dirty="0" smtClean="0">
                <a:latin typeface="Corbel" pitchFamily="34" charset="0"/>
              </a:rPr>
              <a:t>pełna komunikacja oraz przepływ wiedzy między sponsorem a sponsorowanym</a:t>
            </a:r>
          </a:p>
          <a:p>
            <a:pPr>
              <a:buFont typeface="Arial" pitchFamily="34" charset="0"/>
              <a:buChar char="•"/>
            </a:pPr>
            <a:r>
              <a:rPr lang="pl-PL" sz="2000" dirty="0" smtClean="0">
                <a:latin typeface="Corbel" pitchFamily="34" charset="0"/>
              </a:rPr>
              <a:t> m</a:t>
            </a:r>
            <a:r>
              <a:rPr lang="en-US" sz="2000" dirty="0" smtClean="0">
                <a:latin typeface="Corbel" pitchFamily="34" charset="0"/>
              </a:rPr>
              <a:t>ożliwość rozwijania nowych kompetencji zawodowych</a:t>
            </a:r>
          </a:p>
          <a:p>
            <a:r>
              <a:rPr lang="en-US" sz="2000" dirty="0" smtClean="0">
                <a:latin typeface="Corbel" pitchFamily="34" charset="0"/>
              </a:rPr>
              <a:t>Zasadniczą cechą partnerstwa jest </a:t>
            </a:r>
            <a:r>
              <a:rPr lang="en-US" sz="2000" b="1" dirty="0" smtClean="0">
                <a:latin typeface="Corbel" pitchFamily="34" charset="0"/>
              </a:rPr>
              <a:t>angażowanie sponsora w proces twórczy przez instytucje kultury </a:t>
            </a:r>
            <a:r>
              <a:rPr lang="pl-PL" sz="2000" b="1" dirty="0" smtClean="0">
                <a:latin typeface="Corbel" pitchFamily="34" charset="0"/>
              </a:rPr>
              <a:t>i</a:t>
            </a:r>
            <a:r>
              <a:rPr lang="en-US" sz="2000" b="1" dirty="0" smtClean="0">
                <a:latin typeface="Corbel" pitchFamily="34" charset="0"/>
              </a:rPr>
              <a:t> budowanie relacji</a:t>
            </a:r>
            <a:r>
              <a:rPr lang="en-US" sz="2000" dirty="0" smtClean="0">
                <a:latin typeface="Corbel" pitchFamily="34" charset="0"/>
              </a:rPr>
              <a:t>, a nie jak</a:t>
            </a:r>
            <a:r>
              <a:rPr lang="pl-PL" sz="2000" dirty="0" smtClean="0">
                <a:latin typeface="Corbel" pitchFamily="34" charset="0"/>
              </a:rPr>
              <a:t/>
            </a:r>
            <a:br>
              <a:rPr lang="pl-PL" sz="2000" dirty="0" smtClean="0">
                <a:latin typeface="Corbel" pitchFamily="34" charset="0"/>
              </a:rPr>
            </a:br>
            <a:r>
              <a:rPr lang="en-US" sz="2000" dirty="0" smtClean="0">
                <a:latin typeface="Corbel" pitchFamily="34" charset="0"/>
              </a:rPr>
              <a:t> w przypadku sponsoringu klasycznego wyłożenie środków na gotowy program</a:t>
            </a:r>
            <a:r>
              <a:rPr lang="pl-PL" sz="2000" dirty="0" smtClean="0">
                <a:latin typeface="Corbel" pitchFamily="34" charset="0"/>
              </a:rPr>
              <a:t>, </a:t>
            </a:r>
            <a:r>
              <a:rPr lang="en-US" sz="2000" dirty="0" smtClean="0">
                <a:latin typeface="Corbel" pitchFamily="34" charset="0"/>
              </a:rPr>
              <a:t>eksponowan</a:t>
            </a:r>
            <a:r>
              <a:rPr lang="pl-PL" sz="2000" dirty="0" smtClean="0">
                <a:latin typeface="Corbel" pitchFamily="34" charset="0"/>
              </a:rPr>
              <a:t>ie</a:t>
            </a:r>
            <a:r>
              <a:rPr lang="en-US" sz="2000" dirty="0" smtClean="0">
                <a:latin typeface="Corbel" pitchFamily="34" charset="0"/>
              </a:rPr>
              <a:t>  znaków towarowych</a:t>
            </a:r>
            <a:r>
              <a:rPr lang="pl-PL" sz="2000" dirty="0" smtClean="0">
                <a:latin typeface="Corbel" pitchFamily="34" charset="0"/>
              </a:rPr>
              <a:t> i</a:t>
            </a:r>
            <a:r>
              <a:rPr lang="en-US" sz="2000" dirty="0" smtClean="0">
                <a:latin typeface="Corbel" pitchFamily="34" charset="0"/>
              </a:rPr>
              <a:t>  pozycjonowani</a:t>
            </a:r>
            <a:r>
              <a:rPr lang="pl-PL" sz="2000" dirty="0" smtClean="0">
                <a:latin typeface="Corbel" pitchFamily="34" charset="0"/>
              </a:rPr>
              <a:t>e</a:t>
            </a:r>
            <a:r>
              <a:rPr lang="en-US" sz="2000" dirty="0" smtClean="0">
                <a:latin typeface="Corbel" pitchFamily="34" charset="0"/>
              </a:rPr>
              <a:t> marki</a:t>
            </a:r>
            <a:r>
              <a:rPr lang="pl-PL" sz="2000" dirty="0" smtClean="0">
                <a:latin typeface="Corbel" pitchFamily="34" charset="0"/>
              </a:rPr>
              <a:t>.</a:t>
            </a:r>
            <a:endParaRPr lang="en-US" sz="2000" dirty="0" smtClean="0">
              <a:latin typeface="Corbel" pitchFamily="34" charset="0"/>
            </a:endParaRPr>
          </a:p>
          <a:p>
            <a:endParaRPr lang="pl-PL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159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810</Words>
  <Application>Microsoft Office PowerPoint</Application>
  <PresentationFormat>Pokaz na ekranie (4:3)</PresentationFormat>
  <Paragraphs>113</Paragraphs>
  <Slides>26</Slides>
  <Notes>0</Notes>
  <HiddenSlides>0</HiddenSlides>
  <MMClips>2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27" baseType="lpstr">
      <vt:lpstr>Motyw pakietu Office</vt:lpstr>
      <vt:lpstr>SPONSORING W BIBLIOTECE – Z CZYM TO SIĘ JE?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Slajd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Paulina</dc:creator>
  <cp:lastModifiedBy>Natalia</cp:lastModifiedBy>
  <cp:revision>53</cp:revision>
  <dcterms:created xsi:type="dcterms:W3CDTF">2014-03-26T11:55:47Z</dcterms:created>
  <dcterms:modified xsi:type="dcterms:W3CDTF">2014-03-31T08:07:31Z</dcterms:modified>
</cp:coreProperties>
</file>